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6858000" cx="12192000"/>
  <p:notesSz cx="6858000" cy="9144000"/>
  <p:embeddedFontLst>
    <p:embeddedFont>
      <p:font typeface="Libre Franklin"/>
      <p:regular r:id="rId33"/>
      <p:bold r:id="rId34"/>
      <p:italic r:id="rId35"/>
      <p:boldItalic r:id="rId36"/>
    </p:embeddedFont>
    <p:embeddedFont>
      <p:font typeface="Franklin Gothic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LibreFranklin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LibreFranklin-italic.fntdata"/><Relationship Id="rId12" Type="http://schemas.openxmlformats.org/officeDocument/2006/relationships/slide" Target="slides/slide7.xml"/><Relationship Id="rId34" Type="http://schemas.openxmlformats.org/officeDocument/2006/relationships/font" Target="fonts/LibreFranklin-bold.fntdata"/><Relationship Id="rId15" Type="http://schemas.openxmlformats.org/officeDocument/2006/relationships/slide" Target="slides/slide10.xml"/><Relationship Id="rId37" Type="http://schemas.openxmlformats.org/officeDocument/2006/relationships/font" Target="fonts/FranklinGothic-bold.fntdata"/><Relationship Id="rId14" Type="http://schemas.openxmlformats.org/officeDocument/2006/relationships/slide" Target="slides/slide9.xml"/><Relationship Id="rId36" Type="http://schemas.openxmlformats.org/officeDocument/2006/relationships/font" Target="fonts/LibreFranklin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f9336bde05c85aa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g7f9336bde05c85aa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f9336bde05c85aa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7f9336bde05c85aa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f9336bde05c85aa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g7f9336bde05c85aa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f9336bde05c85aa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g7f9336bde05c85aa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f9336bde05c85aa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g7f9336bde05c85aa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f9336bde05c85aa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7f9336bde05c85aa_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f9336bde05c85aa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g7f9336bde05c85aa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f9336bde05c85aa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7f9336bde05c85aa_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f9336bde05c85aa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g7f9336bde05c85aa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5" name="Google Shape;21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7" name="Google Shape;22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3" name="Google Shape;23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e2357cc61896308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9" name="Google Shape;239;g5e2357cc61896308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63ac36903b414f36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6" name="Google Shape;246;g63ac36903b414f36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f9336bde05c85aa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7f9336bde05c85aa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63ac36903b414f36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0" name="Google Shape;260;g63ac36903b414f36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7" name="Google Shape;26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e2357cc61896308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5e2357cc61896308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f9336bde05c85aa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7f9336bde05c85aa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f9336bde05c85aa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g7f9336bde05c85aa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/>
          <p:nvPr/>
        </p:nvSpPr>
        <p:spPr>
          <a:xfrm>
            <a:off x="446534" y="3085764"/>
            <a:ext cx="11298900" cy="33381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"/>
          <p:cNvSpPr txBox="1"/>
          <p:nvPr>
            <p:ph type="ctrTitle"/>
          </p:nvPr>
        </p:nvSpPr>
        <p:spPr>
          <a:xfrm>
            <a:off x="581191" y="1020431"/>
            <a:ext cx="10993500" cy="147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Franklin Gothic"/>
              <a:buNone/>
              <a:defRPr sz="3600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" type="subTitle"/>
          </p:nvPr>
        </p:nvSpPr>
        <p:spPr>
          <a:xfrm>
            <a:off x="581194" y="2495445"/>
            <a:ext cx="109935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 cap="none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96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12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12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104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1" type="ftr"/>
          </p:nvPr>
        </p:nvSpPr>
        <p:spPr>
          <a:xfrm>
            <a:off x="581192" y="6423914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4" name="Google Shape;24;p2"/>
          <p:cNvSpPr txBox="1"/>
          <p:nvPr>
            <p:ph idx="12" type="sldNum"/>
          </p:nvPr>
        </p:nvSpPr>
        <p:spPr>
          <a:xfrm>
            <a:off x="10558300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 rot="5400000">
            <a:off x="3809608" y="-1813102"/>
            <a:ext cx="4572900" cy="110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7914" lvl="0" marL="457200" algn="l">
              <a:lnSpc>
                <a:spcPct val="110000"/>
              </a:lnSpc>
              <a:spcBef>
                <a:spcPts val="340"/>
              </a:spcBef>
              <a:spcAft>
                <a:spcPts val="0"/>
              </a:spcAft>
              <a:buSzPts val="1564"/>
              <a:buChar char="◼"/>
              <a:defRPr/>
            </a:lvl1pPr>
            <a:lvl2pPr indent="-310387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/>
            </a:lvl2pPr>
            <a:lvl3pPr indent="-304546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96"/>
              <a:buChar char="◼"/>
              <a:defRPr/>
            </a:lvl3pPr>
            <a:lvl4pPr indent="-292861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12"/>
              <a:buChar char="◼"/>
              <a:defRPr/>
            </a:lvl4pPr>
            <a:lvl5pPr indent="-292861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12"/>
              <a:buChar char="◼"/>
              <a:defRPr/>
            </a:lvl5pPr>
            <a:lvl6pPr indent="-333756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idx="11" type="ftr"/>
          </p:nvPr>
        </p:nvSpPr>
        <p:spPr>
          <a:xfrm>
            <a:off x="581192" y="6423914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10558300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/>
          <p:nvPr/>
        </p:nvSpPr>
        <p:spPr>
          <a:xfrm>
            <a:off x="8058151" y="599725"/>
            <a:ext cx="3687300" cy="58170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2"/>
          <p:cNvSpPr txBox="1"/>
          <p:nvPr>
            <p:ph type="title"/>
          </p:nvPr>
        </p:nvSpPr>
        <p:spPr>
          <a:xfrm rot="5400000">
            <a:off x="7362700" y="1705100"/>
            <a:ext cx="48072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ranklin Gothic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" type="body"/>
          </p:nvPr>
        </p:nvSpPr>
        <p:spPr>
          <a:xfrm rot="5400000">
            <a:off x="1952148" y="-313600"/>
            <a:ext cx="4807200" cy="71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86" name="Google Shape;86;p12"/>
          <p:cNvSpPr/>
          <p:nvPr/>
        </p:nvSpPr>
        <p:spPr>
          <a:xfrm>
            <a:off x="446534" y="457200"/>
            <a:ext cx="3703200" cy="95100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2"/>
          <p:cNvSpPr/>
          <p:nvPr/>
        </p:nvSpPr>
        <p:spPr>
          <a:xfrm>
            <a:off x="8042147" y="453643"/>
            <a:ext cx="3703200" cy="987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2"/>
          <p:cNvSpPr/>
          <p:nvPr/>
        </p:nvSpPr>
        <p:spPr>
          <a:xfrm>
            <a:off x="4241830" y="457200"/>
            <a:ext cx="37032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2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1" type="ftr"/>
          </p:nvPr>
        </p:nvSpPr>
        <p:spPr>
          <a:xfrm>
            <a:off x="581192" y="6423914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2" type="sldNum"/>
          </p:nvPr>
        </p:nvSpPr>
        <p:spPr>
          <a:xfrm>
            <a:off x="10558300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" type="body"/>
          </p:nvPr>
        </p:nvSpPr>
        <p:spPr>
          <a:xfrm>
            <a:off x="581192" y="1302026"/>
            <a:ext cx="11029500" cy="46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575894" y="729658"/>
            <a:ext cx="110295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581192" y="6423914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10558300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447817" y="5141974"/>
            <a:ext cx="11290800" cy="12588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581193" y="2393950"/>
            <a:ext cx="11029500" cy="214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Franklin Gothic"/>
              <a:buNone/>
              <a:defRPr b="0" sz="3600" cap="none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581192" y="4541417"/>
            <a:ext cx="110295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None/>
              <a:defRPr sz="18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581192" y="6423914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10558300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581193" y="729658"/>
            <a:ext cx="11029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" type="body"/>
          </p:nvPr>
        </p:nvSpPr>
        <p:spPr>
          <a:xfrm>
            <a:off x="581193" y="1391479"/>
            <a:ext cx="5194800" cy="44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2" type="body"/>
          </p:nvPr>
        </p:nvSpPr>
        <p:spPr>
          <a:xfrm>
            <a:off x="6416039" y="1391479"/>
            <a:ext cx="5194800" cy="44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1" type="ftr"/>
          </p:nvPr>
        </p:nvSpPr>
        <p:spPr>
          <a:xfrm>
            <a:off x="581192" y="6423914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10558300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581193" y="729658"/>
            <a:ext cx="110295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581191" y="2250891"/>
            <a:ext cx="5194800" cy="5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40"/>
              <a:buNone/>
              <a:defRPr b="0" sz="2000">
                <a:solidFill>
                  <a:srgbClr val="3F3F3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581194" y="2926052"/>
            <a:ext cx="5194800" cy="29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3" type="body"/>
          </p:nvPr>
        </p:nvSpPr>
        <p:spPr>
          <a:xfrm>
            <a:off x="6416039" y="2250892"/>
            <a:ext cx="51948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Noto Sans Symbols"/>
              <a:buNone/>
              <a:defRPr b="0" sz="2000">
                <a:solidFill>
                  <a:srgbClr val="3F3F3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53" name="Google Shape;53;p7"/>
          <p:cNvSpPr txBox="1"/>
          <p:nvPr>
            <p:ph idx="4" type="body"/>
          </p:nvPr>
        </p:nvSpPr>
        <p:spPr>
          <a:xfrm>
            <a:off x="6416037" y="2926052"/>
            <a:ext cx="5194800" cy="29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lnSpc>
                <a:spcPct val="11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581192" y="6423914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10558300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581192" y="6423914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10558300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447817" y="601200"/>
            <a:ext cx="3682800" cy="58155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9"/>
          <p:cNvSpPr txBox="1"/>
          <p:nvPr>
            <p:ph type="title"/>
          </p:nvPr>
        </p:nvSpPr>
        <p:spPr>
          <a:xfrm>
            <a:off x="767857" y="933450"/>
            <a:ext cx="3031800" cy="172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Franklin Gothic"/>
              <a:buNone/>
              <a:defRPr b="0"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" type="body"/>
          </p:nvPr>
        </p:nvSpPr>
        <p:spPr>
          <a:xfrm>
            <a:off x="4900928" y="1179829"/>
            <a:ext cx="6651000" cy="4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5440" lvl="0" marL="4572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40"/>
              <a:buChar char="◼"/>
              <a:defRPr sz="2000">
                <a:solidFill>
                  <a:schemeClr val="dk2"/>
                </a:solidFill>
              </a:defRPr>
            </a:lvl1pPr>
            <a:lvl2pPr indent="-333756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 sz="1800">
                <a:solidFill>
                  <a:schemeClr val="dk2"/>
                </a:solidFill>
              </a:defRPr>
            </a:lvl2pPr>
            <a:lvl3pPr indent="-322072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3pPr>
            <a:lvl4pPr indent="-310388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4pPr>
            <a:lvl5pPr indent="-310388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5pPr>
            <a:lvl6pPr indent="-310388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6pPr>
            <a:lvl7pPr indent="-310388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7pPr>
            <a:lvl8pPr indent="-310388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8pPr>
            <a:lvl9pPr indent="-310388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2" type="body"/>
          </p:nvPr>
        </p:nvSpPr>
        <p:spPr>
          <a:xfrm>
            <a:off x="767857" y="2836654"/>
            <a:ext cx="3031800" cy="30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12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66" name="Google Shape;66;p9"/>
          <p:cNvSpPr txBox="1"/>
          <p:nvPr>
            <p:ph idx="10" type="dt"/>
          </p:nvPr>
        </p:nvSpPr>
        <p:spPr>
          <a:xfrm>
            <a:off x="7605951" y="6456916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 txBox="1"/>
          <p:nvPr>
            <p:ph idx="11" type="ftr"/>
          </p:nvPr>
        </p:nvSpPr>
        <p:spPr>
          <a:xfrm>
            <a:off x="581192" y="6452590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68" name="Google Shape;68;p9"/>
          <p:cNvSpPr txBox="1"/>
          <p:nvPr>
            <p:ph idx="12" type="sldNum"/>
          </p:nvPr>
        </p:nvSpPr>
        <p:spPr>
          <a:xfrm>
            <a:off x="10558300" y="6456916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type="title"/>
          </p:nvPr>
        </p:nvSpPr>
        <p:spPr>
          <a:xfrm>
            <a:off x="581193" y="4693389"/>
            <a:ext cx="110295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Franklin Gothic"/>
              <a:buNone/>
              <a:defRPr b="0" sz="2400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/>
          <p:nvPr>
            <p:ph idx="2" type="pic"/>
          </p:nvPr>
        </p:nvSpPr>
        <p:spPr>
          <a:xfrm>
            <a:off x="447817" y="641350"/>
            <a:ext cx="11290800" cy="36513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581192" y="5260127"/>
            <a:ext cx="11029500" cy="9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73" name="Google Shape;73;p10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0"/>
          <p:cNvSpPr txBox="1"/>
          <p:nvPr>
            <p:ph idx="11" type="ftr"/>
          </p:nvPr>
        </p:nvSpPr>
        <p:spPr>
          <a:xfrm>
            <a:off x="581192" y="6423914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75" name="Google Shape;75;p10"/>
          <p:cNvSpPr txBox="1"/>
          <p:nvPr>
            <p:ph idx="12" type="sldNum"/>
          </p:nvPr>
        </p:nvSpPr>
        <p:spPr>
          <a:xfrm>
            <a:off x="10558300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581192" y="705124"/>
            <a:ext cx="110295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ranklin Gothic"/>
              <a:buNone/>
              <a:defRPr b="0" i="0" sz="2800" u="none" cap="none" strike="noStrike">
                <a:solidFill>
                  <a:srgbClr val="3F3F3F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581192" y="1415198"/>
            <a:ext cx="11029500" cy="45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7914" lvl="0" marL="457200" marR="0" rtl="0" algn="l">
              <a:lnSpc>
                <a:spcPct val="110000"/>
              </a:lnSpc>
              <a:spcBef>
                <a:spcPts val="340"/>
              </a:spcBef>
              <a:spcAft>
                <a:spcPts val="0"/>
              </a:spcAft>
              <a:buClr>
                <a:schemeClr val="accent1"/>
              </a:buClr>
              <a:buSzPts val="1564"/>
              <a:buFont typeface="Noto Sans Symbols"/>
              <a:buChar char="◼"/>
              <a:defRPr b="0" i="0" sz="17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10387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88"/>
              <a:buFont typeface="Noto Sans Symbols"/>
              <a:buChar char="◼"/>
              <a:defRPr b="0" i="0" sz="14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04546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96"/>
              <a:buFont typeface="Noto Sans Symbols"/>
              <a:buChar char="◼"/>
              <a:defRPr b="0" i="0" sz="13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292861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12"/>
              <a:buFont typeface="Noto Sans Symbols"/>
              <a:buChar char="◼"/>
              <a:defRPr b="0" i="0" sz="11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292861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12"/>
              <a:buFont typeface="Noto Sans Symbols"/>
              <a:buChar char="◼"/>
              <a:defRPr b="0" i="0" sz="11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298704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298704" lvl="6" marL="3200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298703" lvl="7" marL="3657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298703" lvl="8" marL="4114800" marR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7605951" y="6423914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10558300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3F3F3F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"/>
          <p:cNvSpPr/>
          <p:nvPr/>
        </p:nvSpPr>
        <p:spPr>
          <a:xfrm>
            <a:off x="446534" y="457200"/>
            <a:ext cx="3703200" cy="95100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8042147" y="453643"/>
            <a:ext cx="3703200" cy="98700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"/>
          <p:cNvSpPr/>
          <p:nvPr/>
        </p:nvSpPr>
        <p:spPr>
          <a:xfrm>
            <a:off x="4241830" y="457200"/>
            <a:ext cx="37032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&#10;&#10;Description automatically generated" id="17" name="Google Shape;17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485003" y="6437910"/>
            <a:ext cx="1125804" cy="365126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Janmejay-Pandya01/IBM-FWD-INTERNSHIP-AICTE-EDUNET-FOUNDATION.git" TargetMode="External"/><Relationship Id="rId4" Type="http://schemas.openxmlformats.org/officeDocument/2006/relationships/hyperlink" Target="https://janmejay-pandya01.github.io/IBM-FWD-INTERNSHIP-AICTE-EDUNET-FOUNDATION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developer.mozilla.org" TargetMode="External"/><Relationship Id="rId4" Type="http://schemas.openxmlformats.org/officeDocument/2006/relationships/hyperlink" Target="https://www.w3.org" TargetMode="External"/><Relationship Id="rId5" Type="http://schemas.openxmlformats.org/officeDocument/2006/relationships/hyperlink" Target="https://www.smashingmagazine.com" TargetMode="External"/><Relationship Id="rId6" Type="http://schemas.openxmlformats.org/officeDocument/2006/relationships/hyperlink" Target="https://css-tricks.com" TargetMode="External"/><Relationship Id="rId7" Type="http://schemas.openxmlformats.org/officeDocument/2006/relationships/hyperlink" Target="https://www.freecodecamp.org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/>
          <p:nvPr>
            <p:ph type="ctrTitle"/>
          </p:nvPr>
        </p:nvSpPr>
        <p:spPr>
          <a:xfrm>
            <a:off x="1524008" y="1821635"/>
            <a:ext cx="9144000" cy="97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b="1" lang="en-US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Online Quiz Application: QuizMaster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-267307" y="747921"/>
            <a:ext cx="12726600" cy="10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F1C232"/>
                </a:solidFill>
              </a:rPr>
              <a:t>FRONT-END WEB DEVELOPMENT </a:t>
            </a:r>
            <a:endParaRPr b="1" sz="3200">
              <a:solidFill>
                <a:srgbClr val="F1C232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3200">
                <a:solidFill>
                  <a:srgbClr val="F1C232"/>
                </a:solidFill>
              </a:rPr>
              <a:t>INTERNSHIP </a:t>
            </a:r>
            <a:r>
              <a:rPr b="1" i="0" lang="en-US" sz="3200" u="none" cap="none" strike="noStrike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PROJECT</a:t>
            </a:r>
            <a:endParaRPr b="0" i="0" sz="1400" u="none" cap="none" strike="noStrike">
              <a:solidFill>
                <a:srgbClr val="F1C2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2105854" y="4035761"/>
            <a:ext cx="7980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Presented By:</a:t>
            </a:r>
            <a:endParaRPr b="0" i="0" sz="1400" u="none" cap="none" strike="noStrike">
              <a:solidFill>
                <a:srgbClr val="F1C2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b="1" lang="en-US" sz="2000">
                <a:solidFill>
                  <a:srgbClr val="F1C232"/>
                </a:solidFill>
              </a:rPr>
              <a:t>Janmejay Pandya </a:t>
            </a:r>
            <a:r>
              <a:rPr b="1" i="0" lang="en-US" sz="2000" u="none" cap="none" strike="noStrike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b="1" lang="en-US" sz="2000">
                <a:solidFill>
                  <a:srgbClr val="F1C232"/>
                </a:solidFill>
              </a:rPr>
              <a:t> LDRP - ITR , COMPUTER ENGINEERING </a:t>
            </a:r>
            <a:endParaRPr b="0" i="0" sz="1400" u="none" cap="none" strike="noStrike">
              <a:solidFill>
                <a:srgbClr val="F1C2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55" name="Google Shape;155;p22"/>
          <p:cNvPicPr preferRelativeResize="0"/>
          <p:nvPr/>
        </p:nvPicPr>
        <p:blipFill rotWithShape="1">
          <a:blip r:embed="rId3">
            <a:alphaModFix/>
          </a:blip>
          <a:srcRect b="0" l="874" r="874" t="0"/>
          <a:stretch/>
        </p:blipFill>
        <p:spPr>
          <a:xfrm>
            <a:off x="1646950" y="1232550"/>
            <a:ext cx="8897998" cy="518114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6" name="Google Shape;156;p22"/>
          <p:cNvSpPr txBox="1"/>
          <p:nvPr/>
        </p:nvSpPr>
        <p:spPr>
          <a:xfrm>
            <a:off x="4311300" y="6413700"/>
            <a:ext cx="35694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4. </a:t>
            </a: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Select Number of Questions </a:t>
            </a:r>
            <a:endParaRPr b="1" sz="1700">
              <a:solidFill>
                <a:srgbClr val="F1C23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62" name="Google Shape;162;p23"/>
          <p:cNvPicPr preferRelativeResize="0"/>
          <p:nvPr/>
        </p:nvPicPr>
        <p:blipFill rotWithShape="1">
          <a:blip r:embed="rId3">
            <a:alphaModFix/>
          </a:blip>
          <a:srcRect b="0" l="874" r="874" t="0"/>
          <a:stretch/>
        </p:blipFill>
        <p:spPr>
          <a:xfrm>
            <a:off x="1646950" y="1232550"/>
            <a:ext cx="8897998" cy="518114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3" name="Google Shape;163;p23"/>
          <p:cNvSpPr txBox="1"/>
          <p:nvPr/>
        </p:nvSpPr>
        <p:spPr>
          <a:xfrm>
            <a:off x="4488600" y="6413700"/>
            <a:ext cx="32148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5</a:t>
            </a: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Select </a:t>
            </a: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Time Per </a:t>
            </a: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Question</a:t>
            </a:r>
            <a:endParaRPr b="1" sz="1700">
              <a:solidFill>
                <a:srgbClr val="F1C23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69" name="Google Shape;169;p24"/>
          <p:cNvPicPr preferRelativeResize="0"/>
          <p:nvPr/>
        </p:nvPicPr>
        <p:blipFill rotWithShape="1">
          <a:blip r:embed="rId3">
            <a:alphaModFix/>
          </a:blip>
          <a:srcRect b="0" l="1047" r="1047" t="0"/>
          <a:stretch/>
        </p:blipFill>
        <p:spPr>
          <a:xfrm>
            <a:off x="1646950" y="1232550"/>
            <a:ext cx="8897998" cy="518114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0" name="Google Shape;170;p24"/>
          <p:cNvSpPr txBox="1"/>
          <p:nvPr/>
        </p:nvSpPr>
        <p:spPr>
          <a:xfrm>
            <a:off x="4586400" y="6413700"/>
            <a:ext cx="30192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6</a:t>
            </a: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Quiz Started with Timer</a:t>
            </a:r>
            <a:endParaRPr b="1" sz="1700">
              <a:solidFill>
                <a:srgbClr val="F1C23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76" name="Google Shape;176;p25"/>
          <p:cNvPicPr preferRelativeResize="0"/>
          <p:nvPr/>
        </p:nvPicPr>
        <p:blipFill rotWithShape="1">
          <a:blip r:embed="rId3">
            <a:alphaModFix/>
          </a:blip>
          <a:srcRect b="0" l="932" r="932" t="0"/>
          <a:stretch/>
        </p:blipFill>
        <p:spPr>
          <a:xfrm>
            <a:off x="1646950" y="1232550"/>
            <a:ext cx="8897998" cy="518114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7" name="Google Shape;177;p25"/>
          <p:cNvSpPr txBox="1"/>
          <p:nvPr/>
        </p:nvSpPr>
        <p:spPr>
          <a:xfrm>
            <a:off x="3504100" y="6413700"/>
            <a:ext cx="51837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7. Read Question and Choose Correct Answer!</a:t>
            </a:r>
            <a:endParaRPr b="1" sz="1700">
              <a:solidFill>
                <a:srgbClr val="F1C23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83" name="Google Shape;183;p26"/>
          <p:cNvPicPr preferRelativeResize="0"/>
          <p:nvPr/>
        </p:nvPicPr>
        <p:blipFill rotWithShape="1">
          <a:blip r:embed="rId3">
            <a:alphaModFix/>
          </a:blip>
          <a:srcRect b="0" l="961" r="951" t="0"/>
          <a:stretch/>
        </p:blipFill>
        <p:spPr>
          <a:xfrm>
            <a:off x="1646950" y="1232550"/>
            <a:ext cx="8897997" cy="5181148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4" name="Google Shape;184;p26"/>
          <p:cNvSpPr txBox="1"/>
          <p:nvPr/>
        </p:nvSpPr>
        <p:spPr>
          <a:xfrm>
            <a:off x="4011600" y="6413700"/>
            <a:ext cx="41688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8. Correct Answer are Marked </a:t>
            </a:r>
            <a:r>
              <a:rPr b="1" lang="en-US" sz="1700">
                <a:solidFill>
                  <a:srgbClr val="6AA84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Green!</a:t>
            </a:r>
            <a:endParaRPr b="1" sz="1700">
              <a:solidFill>
                <a:srgbClr val="6AA84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90" name="Google Shape;190;p27"/>
          <p:cNvPicPr preferRelativeResize="0"/>
          <p:nvPr/>
        </p:nvPicPr>
        <p:blipFill rotWithShape="1">
          <a:blip r:embed="rId3">
            <a:alphaModFix/>
          </a:blip>
          <a:srcRect b="0" l="932" r="932" t="0"/>
          <a:stretch/>
        </p:blipFill>
        <p:spPr>
          <a:xfrm>
            <a:off x="1646950" y="1232550"/>
            <a:ext cx="8897998" cy="518114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1" name="Google Shape;191;p27"/>
          <p:cNvSpPr txBox="1"/>
          <p:nvPr/>
        </p:nvSpPr>
        <p:spPr>
          <a:xfrm>
            <a:off x="4036150" y="6413700"/>
            <a:ext cx="41196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9</a:t>
            </a: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. Correct Answer are Marked </a:t>
            </a:r>
            <a:r>
              <a:rPr b="1" lang="en-US" sz="1700">
                <a:solidFill>
                  <a:srgbClr val="6AA84F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Green!</a:t>
            </a:r>
            <a:endParaRPr b="1" sz="1700">
              <a:solidFill>
                <a:srgbClr val="6AA84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97" name="Google Shape;197;p28"/>
          <p:cNvPicPr preferRelativeResize="0"/>
          <p:nvPr/>
        </p:nvPicPr>
        <p:blipFill rotWithShape="1">
          <a:blip r:embed="rId3">
            <a:alphaModFix/>
          </a:blip>
          <a:srcRect b="0" l="932" r="932" t="0"/>
          <a:stretch/>
        </p:blipFill>
        <p:spPr>
          <a:xfrm>
            <a:off x="1646950" y="1232550"/>
            <a:ext cx="8897998" cy="518114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8" name="Google Shape;198;p28"/>
          <p:cNvSpPr txBox="1"/>
          <p:nvPr/>
        </p:nvSpPr>
        <p:spPr>
          <a:xfrm>
            <a:off x="4091100" y="6413700"/>
            <a:ext cx="40098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10. Inorrect Answer are Marked </a:t>
            </a:r>
            <a:r>
              <a:rPr b="1" lang="en-US" sz="1700">
                <a:solidFill>
                  <a:srgbClr val="CC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Red!</a:t>
            </a:r>
            <a:endParaRPr b="1" sz="1700">
              <a:solidFill>
                <a:srgbClr val="CC000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204" name="Google Shape;204;p29"/>
          <p:cNvPicPr preferRelativeResize="0"/>
          <p:nvPr/>
        </p:nvPicPr>
        <p:blipFill rotWithShape="1">
          <a:blip r:embed="rId3">
            <a:alphaModFix/>
          </a:blip>
          <a:srcRect b="0" l="1047" r="1047" t="0"/>
          <a:stretch/>
        </p:blipFill>
        <p:spPr>
          <a:xfrm>
            <a:off x="1646950" y="1232550"/>
            <a:ext cx="8897998" cy="518114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5" name="Google Shape;205;p29"/>
          <p:cNvSpPr txBox="1"/>
          <p:nvPr/>
        </p:nvSpPr>
        <p:spPr>
          <a:xfrm>
            <a:off x="4091100" y="6413700"/>
            <a:ext cx="40098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11. In</a:t>
            </a: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orrect Answer are Marked </a:t>
            </a:r>
            <a:r>
              <a:rPr b="1" lang="en-US" sz="1700">
                <a:solidFill>
                  <a:srgbClr val="CC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Red</a:t>
            </a:r>
            <a:r>
              <a:rPr b="1" lang="en-US" sz="1700">
                <a:solidFill>
                  <a:srgbClr val="CC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!</a:t>
            </a:r>
            <a:endParaRPr b="1" sz="1700">
              <a:solidFill>
                <a:srgbClr val="CC0000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211" name="Google Shape;211;p30"/>
          <p:cNvPicPr preferRelativeResize="0"/>
          <p:nvPr/>
        </p:nvPicPr>
        <p:blipFill rotWithShape="1">
          <a:blip r:embed="rId3">
            <a:alphaModFix/>
          </a:blip>
          <a:srcRect b="0" l="990" r="990" t="0"/>
          <a:stretch/>
        </p:blipFill>
        <p:spPr>
          <a:xfrm>
            <a:off x="1646950" y="1232550"/>
            <a:ext cx="8897998" cy="5181148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2" name="Google Shape;212;p30"/>
          <p:cNvSpPr txBox="1"/>
          <p:nvPr/>
        </p:nvSpPr>
        <p:spPr>
          <a:xfrm>
            <a:off x="1800600" y="6413700"/>
            <a:ext cx="85908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12. Final Quiz Analytics are Shown to the User with Various Different Measures</a:t>
            </a:r>
            <a:endParaRPr b="1" sz="1700">
              <a:solidFill>
                <a:srgbClr val="F1C23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ranklin Gothic"/>
              <a:buNone/>
            </a:pPr>
            <a:r>
              <a:rPr b="1" lang="en-US">
                <a:solidFill>
                  <a:srgbClr val="F1C232"/>
                </a:solidFill>
              </a:rPr>
              <a:t>GITHUB AND DEPLOYMNET LINK</a:t>
            </a:r>
            <a:endParaRPr b="1">
              <a:solidFill>
                <a:srgbClr val="F1C232"/>
              </a:solidFill>
            </a:endParaRPr>
          </a:p>
        </p:txBody>
      </p:sp>
      <p:sp>
        <p:nvSpPr>
          <p:cNvPr id="218" name="Google Shape;218;p31"/>
          <p:cNvSpPr txBox="1"/>
          <p:nvPr/>
        </p:nvSpPr>
        <p:spPr>
          <a:xfrm>
            <a:off x="-50" y="2220745"/>
            <a:ext cx="121920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</a:rPr>
              <a:t>Github Link : </a:t>
            </a:r>
            <a:r>
              <a:rPr lang="en-US" sz="18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https://github.com/Janmejay-Pandya01/IBM-FWD-INTERNSHIP-AICTE-EDUNET-FOUNDATION.git</a:t>
            </a:r>
            <a:endParaRPr sz="18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</a:rPr>
              <a:t>Deployment link: </a:t>
            </a:r>
            <a:r>
              <a:rPr lang="en-US" sz="1800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https://janmejay-pandya01.github.io/IBM-FWD-INTERNSHIP-AICTE-EDUNET-FOUNDATION/</a:t>
            </a:r>
            <a:endParaRPr sz="18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type="title"/>
          </p:nvPr>
        </p:nvSpPr>
        <p:spPr>
          <a:xfrm>
            <a:off x="849573" y="558468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b="1" lang="en-US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OUTLINE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04" name="Google Shape;104;p14"/>
          <p:cNvSpPr txBox="1"/>
          <p:nvPr>
            <p:ph idx="1" type="body"/>
          </p:nvPr>
        </p:nvSpPr>
        <p:spPr>
          <a:xfrm>
            <a:off x="838200" y="1618938"/>
            <a:ext cx="11019000" cy="52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40"/>
              <a:buNone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  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05435" lvl="0" marL="305435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Problem Statement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05435" lvl="0" marL="305435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System Development Approach 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(Technology Used) 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05435" lvl="0" marL="305435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Algorithm &amp; Deployment (Step by Step  Procedure) 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05435" lvl="0" marL="305435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Result</a:t>
            </a:r>
            <a:endParaRPr/>
          </a:p>
          <a:p>
            <a:pPr indent="-305435" lvl="0" marL="305435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Conclusion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05435" lvl="0" marL="305435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Future Scope</a:t>
            </a:r>
            <a:endParaRPr/>
          </a:p>
          <a:p>
            <a:pPr indent="-305435" lvl="0" marL="305435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40"/>
              <a:buChar char="◼"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References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3751" lvl="0" marL="305435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656"/>
              <a:buFont typeface="Arial"/>
              <a:buChar char="◼"/>
            </a:pPr>
            <a:r>
              <a:rPr b="1" lang="en-US" sz="1800">
                <a:latin typeface="Arial"/>
                <a:ea typeface="Arial"/>
                <a:cs typeface="Arial"/>
                <a:sym typeface="Arial"/>
              </a:rPr>
              <a:t>IBM Certifications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224" name="Google Shape;224;p32"/>
          <p:cNvSpPr txBox="1"/>
          <p:nvPr>
            <p:ph idx="1" type="body"/>
          </p:nvPr>
        </p:nvSpPr>
        <p:spPr>
          <a:xfrm>
            <a:off x="581242" y="1569451"/>
            <a:ext cx="11029500" cy="371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Online Quiz Application provides a simple yet powerful platform for students and educators to engage in interactive learning.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combines dynamic question generation, customizable settings, and real-time feedback to make quizzes more effective and enjoyable.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its responsive design and modern UI/UX, the application ensures accessibility across devices.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project successfully demonstrates skills in frontend web development, API integration, and user experience design.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Overall, it serves as a practical and efficient solution for practice, testing, and performance analysis in an educational setting.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3"/>
          <p:cNvSpPr txBox="1"/>
          <p:nvPr/>
        </p:nvSpPr>
        <p:spPr>
          <a:xfrm>
            <a:off x="535670" y="844659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750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i="0" lang="en-US" sz="4400" u="none" cap="none" strike="noStrike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FUTURE SCOPE</a:t>
            </a:r>
            <a:endParaRPr b="0" i="0" sz="1400" u="none" cap="none" strike="noStrike">
              <a:solidFill>
                <a:srgbClr val="F1C2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3"/>
          <p:cNvSpPr txBox="1"/>
          <p:nvPr>
            <p:ph idx="1" type="body"/>
          </p:nvPr>
        </p:nvSpPr>
        <p:spPr>
          <a:xfrm>
            <a:off x="581250" y="1848450"/>
            <a:ext cx="110295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Leaderboard &amp; Multiplayer Mode → Introduce competitive quizzes with real-time ranking.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Backend Integration → Store user data, quiz history, and performance analytics.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Advanced Analytics Dashboard → Provide deeper insights using charts and progress trends.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Offline Support → Enable quizzes without internet connectivity.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 Question Bank → Allow educators to add/upload their own sets of questions.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Gamification Features → Add badges, rewards, and levels to boost engagement.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236" name="Google Shape;236;p34"/>
          <p:cNvSpPr txBox="1"/>
          <p:nvPr>
            <p:ph idx="1" type="body"/>
          </p:nvPr>
        </p:nvSpPr>
        <p:spPr>
          <a:xfrm>
            <a:off x="581242" y="1679639"/>
            <a:ext cx="11029500" cy="46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1. Open Trivia Database (OpenTDB) – https://opentdb.com (Quiz Questions API)</a:t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2. MDN Web Docs – </a:t>
            </a:r>
            <a:r>
              <a:rPr lang="en-US" sz="1800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https://developer.mozilla.org</a:t>
            </a:r>
            <a:r>
              <a:rPr lang="en-US" sz="1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 (Authoritative JavaScript, HTML5, and CSS documentation)</a:t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3. W3C Web Standards – </a:t>
            </a:r>
            <a:r>
              <a:rPr lang="en-US" sz="1800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https://www.w3.org</a:t>
            </a:r>
            <a:r>
              <a:rPr lang="en-US" sz="1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 (Web accessibility and standards compliance)</a:t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4. Smashing Magazine – </a:t>
            </a:r>
            <a:r>
              <a:rPr lang="en-US" sz="1800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https://www.smashingmagazine.com</a:t>
            </a:r>
            <a:r>
              <a:rPr lang="en-US" sz="1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 (Modern UI/UX design practices)</a:t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5. CSS Tricks – </a:t>
            </a:r>
            <a:r>
              <a:rPr lang="en-US" sz="1800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https://css-tricks.com</a:t>
            </a:r>
            <a:r>
              <a:rPr lang="en-US" sz="1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 (Advanced CSS techniques and responsive design)</a:t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6. FreeCodeCamp – </a:t>
            </a:r>
            <a:r>
              <a:rPr lang="en-US" sz="1800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https://www.freecodecamp.org</a:t>
            </a:r>
            <a:r>
              <a:rPr lang="en-US" sz="1800">
                <a:solidFill>
                  <a:srgbClr val="0F0F0F"/>
                </a:solidFill>
                <a:latin typeface="Arial"/>
                <a:ea typeface="Arial"/>
                <a:cs typeface="Arial"/>
                <a:sym typeface="Arial"/>
              </a:rPr>
              <a:t> (Frontend development tutorials and guides)</a:t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0000"/>
              </a:lnSpc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F0F0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IBM Certifications: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242" name="Google Shape;24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8750" y="1232550"/>
            <a:ext cx="7494500" cy="496697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3" name="Google Shape;243;p35"/>
          <p:cNvSpPr txBox="1"/>
          <p:nvPr/>
        </p:nvSpPr>
        <p:spPr>
          <a:xfrm>
            <a:off x="3265050" y="6199516"/>
            <a:ext cx="56619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1C232"/>
                </a:solidFill>
              </a:rPr>
              <a:t>Certificate: Edunet- Front End Web Development </a:t>
            </a:r>
            <a:endParaRPr b="1" sz="18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IBM Certifications: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249" name="Google Shape;249;p36"/>
          <p:cNvPicPr preferRelativeResize="0"/>
          <p:nvPr/>
        </p:nvPicPr>
        <p:blipFill rotWithShape="1">
          <a:blip r:embed="rId3">
            <a:alphaModFix/>
          </a:blip>
          <a:srcRect b="7432" l="0" r="0" t="7432"/>
          <a:stretch/>
        </p:blipFill>
        <p:spPr>
          <a:xfrm>
            <a:off x="2348750" y="1232550"/>
            <a:ext cx="7494501" cy="496697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0" name="Google Shape;250;p36"/>
          <p:cNvSpPr txBox="1"/>
          <p:nvPr/>
        </p:nvSpPr>
        <p:spPr>
          <a:xfrm>
            <a:off x="2016600" y="6199525"/>
            <a:ext cx="81588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1C232"/>
                </a:solidFill>
              </a:rPr>
              <a:t>Certificate with Creadly Badge: Web Development Fundamentals </a:t>
            </a:r>
            <a:endParaRPr b="1" sz="18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IBM Certifications: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256" name="Google Shape;256;p37"/>
          <p:cNvPicPr preferRelativeResize="0"/>
          <p:nvPr/>
        </p:nvPicPr>
        <p:blipFill rotWithShape="1">
          <a:blip r:embed="rId3">
            <a:alphaModFix/>
          </a:blip>
          <a:srcRect b="3183" l="0" r="0" t="3192"/>
          <a:stretch/>
        </p:blipFill>
        <p:spPr>
          <a:xfrm>
            <a:off x="2348750" y="1232550"/>
            <a:ext cx="7494500" cy="49669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7" name="Google Shape;257;p37"/>
          <p:cNvSpPr txBox="1"/>
          <p:nvPr/>
        </p:nvSpPr>
        <p:spPr>
          <a:xfrm>
            <a:off x="3778650" y="6199518"/>
            <a:ext cx="46347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1C232"/>
                </a:solidFill>
              </a:rPr>
              <a:t>Certificate: Edunet-Artificial Intell</a:t>
            </a:r>
            <a:r>
              <a:rPr b="1" lang="en-US" sz="1800">
                <a:solidFill>
                  <a:srgbClr val="F1C232"/>
                </a:solidFill>
              </a:rPr>
              <a:t>igence </a:t>
            </a:r>
            <a:endParaRPr b="1" sz="18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8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IBM Certifications: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263" name="Google Shape;263;p38"/>
          <p:cNvPicPr preferRelativeResize="0"/>
          <p:nvPr/>
        </p:nvPicPr>
        <p:blipFill rotWithShape="1">
          <a:blip r:embed="rId3">
            <a:alphaModFix/>
          </a:blip>
          <a:srcRect b="7396" l="0" r="0" t="7396"/>
          <a:stretch/>
        </p:blipFill>
        <p:spPr>
          <a:xfrm>
            <a:off x="2348750" y="1232550"/>
            <a:ext cx="7494502" cy="496697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4" name="Google Shape;264;p38"/>
          <p:cNvSpPr txBox="1"/>
          <p:nvPr/>
        </p:nvSpPr>
        <p:spPr>
          <a:xfrm>
            <a:off x="2016600" y="6199525"/>
            <a:ext cx="81588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1C232"/>
                </a:solidFill>
              </a:rPr>
              <a:t>Certificate with Creadly Badge: Artificial Intelligence Fundamentals  </a:t>
            </a:r>
            <a:endParaRPr b="1" sz="18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/>
          <p:nvPr>
            <p:ph type="title"/>
          </p:nvPr>
        </p:nvSpPr>
        <p:spPr>
          <a:xfrm>
            <a:off x="1446591" y="2766143"/>
            <a:ext cx="92988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None/>
            </a:pPr>
            <a:r>
              <a:rPr b="1" lang="en-US" sz="48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48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 sz="4400">
              <a:solidFill>
                <a:srgbClr val="F1C232"/>
              </a:solidFill>
            </a:endParaRPr>
          </a:p>
        </p:txBody>
      </p:sp>
      <p:sp>
        <p:nvSpPr>
          <p:cNvPr id="110" name="Google Shape;110;p15"/>
          <p:cNvSpPr txBox="1"/>
          <p:nvPr>
            <p:ph idx="1" type="body"/>
          </p:nvPr>
        </p:nvSpPr>
        <p:spPr>
          <a:xfrm>
            <a:off x="581250" y="1569450"/>
            <a:ext cx="11029500" cy="371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Students and educators often face difficulties in finding lightweight, user-friendly, and interactive quiz platforms for practice and assessment.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Existing tools are either too complex, lack customization, or fail to provide engaging interfaces.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Many quiz applications do not offer instant feedback, detailed analytics, or performance tracking, which limits their usefulness in improving learning outcomes.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is a clear need for a responsive, customizable, and easy-to-use quiz application that enhances both teaching and self-learning by providing immediate scoring, progress tracking, and actionable insights.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/>
          <p:nvPr>
            <p:ph type="title"/>
          </p:nvPr>
        </p:nvSpPr>
        <p:spPr>
          <a:xfrm>
            <a:off x="581192" y="662572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SYSTEM  APPROACH</a:t>
            </a:r>
            <a:endParaRPr sz="4400">
              <a:solidFill>
                <a:srgbClr val="F1C23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6"/>
          <p:cNvSpPr txBox="1"/>
          <p:nvPr>
            <p:ph idx="1" type="body"/>
          </p:nvPr>
        </p:nvSpPr>
        <p:spPr>
          <a:xfrm>
            <a:off x="581203" y="1192975"/>
            <a:ext cx="10119300" cy="53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Libre Franklin"/>
              <a:buNone/>
            </a:pPr>
            <a:r>
              <a:rPr b="1" lang="en-US" sz="1800" u="sng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Frontend Technologies Used:</a:t>
            </a:r>
            <a:endParaRPr b="1" sz="1800" u="sng">
              <a:solidFill>
                <a:srgbClr val="F1C2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Libre Franklin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HTML5 → Structure and layout of quiz interface.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CSS3 → Responsive design, glass-morphism styling, gradients, and animations.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(ES6+) → Core logic for questions, timer, scoring, and interactivity.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Fetch API → Integration with Open Trivia DB for dynamic questions.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Libre Franklin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Libre Franklin"/>
              <a:buNone/>
            </a:pPr>
            <a:r>
              <a:rPr b="1" lang="en-US" sz="1800" u="sng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Design Approach:</a:t>
            </a:r>
            <a:endParaRPr b="1" sz="1800" u="sng">
              <a:solidFill>
                <a:srgbClr val="F1C2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Libre Franklin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Responsive Design → Works seamlessly on desktops, tablets, and mobiles.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Glass-morphism UI → Modern, engaging look with smooth transitions.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Interactive UX → Hover effects, progress tracking, and real-time feedback.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Accessibility Considerations → Proper contrast, semantic markup, and keyboard navigation.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581200" y="1302025"/>
            <a:ext cx="11029500" cy="51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Libre Franklin"/>
              <a:buNone/>
            </a:pPr>
            <a:r>
              <a:rPr b="1" lang="en-US" sz="1800" u="sng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Step-by-Step Procedure:</a:t>
            </a:r>
            <a:endParaRPr b="1" sz="1800" u="sng">
              <a:solidFill>
                <a:srgbClr val="F1C2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Libre Franklin"/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Quiz Setup: User selects category, difficulty level, number of questions, and timer.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Question Retrieval: Fetch questions dynamically from Open Trivia DB API using Fetch API.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Quiz Execution: Display questions one by one with multiple-choice options.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Start real-time countdown timer with visual warnings.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Highlight correct/incorrect answers instantly.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Scoring &amp; Analytics:Track correct answers, time taken, and accuracy per question.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Calculate total score and generate detailed results.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5. Result Display:Show performance summary (score, accuracy, average time).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 insights for improvement.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6. Error Handling &amp; Loading States:Handle API errors, invalid inputs, and loading indicators.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ALGORITHM &amp; DEPLOYMENT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128" name="Google Shape;128;p18"/>
          <p:cNvSpPr txBox="1"/>
          <p:nvPr>
            <p:ph idx="1" type="body"/>
          </p:nvPr>
        </p:nvSpPr>
        <p:spPr>
          <a:xfrm>
            <a:off x="581200" y="1302025"/>
            <a:ext cx="11029500" cy="176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Deployment:</a:t>
            </a:r>
            <a:endParaRPr b="1" sz="1800" u="sng">
              <a:solidFill>
                <a:srgbClr val="F1C2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Hosted using GitHub Pages / Netlify for easy online access.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◼"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Supports cross-browser compatibility and mobile responsiveness.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6950" y="1232556"/>
            <a:ext cx="8898006" cy="532064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5" name="Google Shape;135;p19"/>
          <p:cNvSpPr txBox="1"/>
          <p:nvPr/>
        </p:nvSpPr>
        <p:spPr>
          <a:xfrm>
            <a:off x="5172675" y="6467100"/>
            <a:ext cx="24030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700"/>
              <a:buFont typeface="Libre Franklin"/>
              <a:buAutoNum type="arabicPeriod"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Quiz Homepage </a:t>
            </a:r>
            <a:endParaRPr b="1" sz="1700">
              <a:solidFill>
                <a:srgbClr val="F1C23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41" name="Google Shape;141;p20"/>
          <p:cNvPicPr preferRelativeResize="0"/>
          <p:nvPr/>
        </p:nvPicPr>
        <p:blipFill rotWithShape="1">
          <a:blip r:embed="rId3">
            <a:alphaModFix/>
          </a:blip>
          <a:srcRect b="0" l="2271" r="2281" t="0"/>
          <a:stretch/>
        </p:blipFill>
        <p:spPr>
          <a:xfrm>
            <a:off x="1646950" y="1232550"/>
            <a:ext cx="8897998" cy="5181148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" name="Google Shape;142;p20"/>
          <p:cNvSpPr txBox="1"/>
          <p:nvPr/>
        </p:nvSpPr>
        <p:spPr>
          <a:xfrm>
            <a:off x="4452000" y="6413700"/>
            <a:ext cx="32880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2. Select Questions Category</a:t>
            </a:r>
            <a:endParaRPr b="1" sz="1700">
              <a:solidFill>
                <a:srgbClr val="F1C23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581192" y="702156"/>
            <a:ext cx="110295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r>
              <a:rPr b="1" lang="en-US" sz="44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RESULT</a:t>
            </a:r>
            <a:endParaRPr>
              <a:solidFill>
                <a:srgbClr val="F1C232"/>
              </a:solidFill>
            </a:endParaRPr>
          </a:p>
        </p:txBody>
      </p:sp>
      <p:pic>
        <p:nvPicPr>
          <p:cNvPr id="148" name="Google Shape;148;p21"/>
          <p:cNvPicPr preferRelativeResize="0"/>
          <p:nvPr/>
        </p:nvPicPr>
        <p:blipFill rotWithShape="1">
          <a:blip r:embed="rId3">
            <a:alphaModFix/>
          </a:blip>
          <a:srcRect b="0" l="1047" r="1047" t="0"/>
          <a:stretch/>
        </p:blipFill>
        <p:spPr>
          <a:xfrm>
            <a:off x="1646950" y="1232550"/>
            <a:ext cx="8897998" cy="518114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9" name="Google Shape;149;p21"/>
          <p:cNvSpPr txBox="1"/>
          <p:nvPr/>
        </p:nvSpPr>
        <p:spPr>
          <a:xfrm>
            <a:off x="3988050" y="6413700"/>
            <a:ext cx="42159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F1C23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3. Select Questions Difficulty Level</a:t>
            </a:r>
            <a:endParaRPr b="1" sz="1700">
              <a:solidFill>
                <a:srgbClr val="F1C23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videndVTI">
  <a:themeElements>
    <a:clrScheme name="Blue II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